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3"/>
  </p:sldMasterIdLst>
  <p:notesMasterIdLst>
    <p:notesMasterId r:id="rId5"/>
  </p:notesMasterIdLst>
  <p:handoutMasterIdLst>
    <p:handoutMasterId r:id="rId19"/>
  </p:handoutMasterIdLst>
  <p:sldIdLst>
    <p:sldId id="256" r:id="rId4"/>
    <p:sldId id="287" r:id="rId6"/>
    <p:sldId id="1255" r:id="rId7"/>
    <p:sldId id="1252" r:id="rId8"/>
    <p:sldId id="1268" r:id="rId9"/>
    <p:sldId id="273" r:id="rId10"/>
    <p:sldId id="1269" r:id="rId11"/>
    <p:sldId id="1263" r:id="rId12"/>
    <p:sldId id="1270" r:id="rId13"/>
    <p:sldId id="1254" r:id="rId14"/>
    <p:sldId id="1271" r:id="rId15"/>
    <p:sldId id="260" r:id="rId16"/>
    <p:sldId id="1272" r:id="rId17"/>
    <p:sldId id="257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8D8D"/>
    <a:srgbClr val="A890FE"/>
    <a:srgbClr val="7030A0"/>
    <a:srgbClr val="027FFC"/>
    <a:srgbClr val="CCD1EC"/>
    <a:srgbClr val="724444"/>
    <a:srgbClr val="0AF8FC"/>
    <a:srgbClr val="D5E9FD"/>
    <a:srgbClr val="FF1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5"/>
    <p:restoredTop sz="95874"/>
  </p:normalViewPr>
  <p:slideViewPr>
    <p:cSldViewPr snapToGrid="0" snapToObjects="1" showGuides="1">
      <p:cViewPr varScale="1">
        <p:scale>
          <a:sx n="91" d="100"/>
          <a:sy n="91" d="100"/>
        </p:scale>
        <p:origin x="571" y="72"/>
      </p:cViewPr>
      <p:guideLst>
        <p:guide orient="horz" pos="7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C809A-047D-4C4C-99AD-66B485108806}" type="datetimeFigureOut">
              <a:rPr lang="es-ES" smtClean="0"/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17896-8281-814C-90D0-582BBDE888E1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D65C-1759-EA41-A662-092C252C0EBD}" type="datetimeFigureOut">
              <a:rPr lang="es-ES" smtClean="0"/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6E274-6C6E-6642-919E-CD4F0B1598BB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 userDrawn="1"/>
        </p:nvGrpSpPr>
        <p:grpSpPr>
          <a:xfrm>
            <a:off x="3158897" y="-815460"/>
            <a:ext cx="11705966" cy="11922295"/>
            <a:chOff x="6903721" y="826212"/>
            <a:chExt cx="4900294" cy="5540850"/>
          </a:xfrm>
        </p:grpSpPr>
        <p:sp>
          <p:nvSpPr>
            <p:cNvPr id="7" name="Elipse 17"/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Elipse 17"/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BEB5F8-2220-7044-B131-05899ACF52F6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915D20-C43A-534B-9C2F-3B7B9A4C4735}" type="slidenum">
              <a:rPr lang="es-ES" smtClean="0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BEB5F8-2220-7044-B131-05899ACF52F6}" type="datetimeFigureOut">
              <a:rPr lang="es-ES" smtClean="0"/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915D20-C43A-534B-9C2F-3B7B9A4C4735}" type="slidenum">
              <a:rPr lang="es-ES" smtClean="0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4"/>
          <p:cNvSpPr>
            <a:spLocks noGrp="1"/>
          </p:cNvSpPr>
          <p:nvPr>
            <p:ph type="pic" sz="quarter" idx="10" hasCustomPrompt="1"/>
          </p:nvPr>
        </p:nvSpPr>
        <p:spPr>
          <a:xfrm>
            <a:off x="21358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1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32512" cy="6858000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798291" y="2228648"/>
            <a:ext cx="1387268" cy="1697444"/>
          </a:xfrm>
          <a:prstGeom prst="roundRect">
            <a:avLst>
              <a:gd name="adj" fmla="val 10065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11" hasCustomPrompt="1"/>
          </p:nvPr>
        </p:nvSpPr>
        <p:spPr>
          <a:xfrm>
            <a:off x="4567521" y="2228648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1" name="Marcador de posición de imagen 7"/>
          <p:cNvSpPr>
            <a:spLocks noGrp="1"/>
          </p:cNvSpPr>
          <p:nvPr>
            <p:ph type="pic" sz="quarter" idx="12" hasCustomPrompt="1"/>
          </p:nvPr>
        </p:nvSpPr>
        <p:spPr>
          <a:xfrm>
            <a:off x="8333763" y="2228648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3" hasCustomPrompt="1"/>
          </p:nvPr>
        </p:nvSpPr>
        <p:spPr>
          <a:xfrm>
            <a:off x="798291" y="4425564"/>
            <a:ext cx="1387268" cy="1697444"/>
          </a:xfrm>
          <a:prstGeom prst="roundRect">
            <a:avLst>
              <a:gd name="adj" fmla="val 10065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7" name="Marcador de posición de imagen 7"/>
          <p:cNvSpPr>
            <a:spLocks noGrp="1"/>
          </p:cNvSpPr>
          <p:nvPr>
            <p:ph type="pic" sz="quarter" idx="14" hasCustomPrompt="1"/>
          </p:nvPr>
        </p:nvSpPr>
        <p:spPr>
          <a:xfrm>
            <a:off x="4567521" y="4425564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8333763" y="4425564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/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/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acterist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/>
          <p:cNvSpPr>
            <a:spLocks noGrp="1"/>
          </p:cNvSpPr>
          <p:nvPr>
            <p:ph type="pic" sz="quarter" idx="10" hasCustomPrompt="1"/>
          </p:nvPr>
        </p:nvSpPr>
        <p:spPr>
          <a:xfrm>
            <a:off x="3148543" y="-491594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endParaRPr lang="es-ES" dirty="0"/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6" name="Marcador de posición de imagen 14"/>
          <p:cNvSpPr>
            <a:spLocks noGrp="1"/>
          </p:cNvSpPr>
          <p:nvPr>
            <p:ph type="pic" sz="quarter" idx="11" hasCustomPrompt="1"/>
          </p:nvPr>
        </p:nvSpPr>
        <p:spPr>
          <a:xfrm>
            <a:off x="510999" y="609442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endParaRPr lang="es-ES" dirty="0"/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/>
          <p:cNvSpPr>
            <a:spLocks noGrp="1"/>
          </p:cNvSpPr>
          <p:nvPr>
            <p:ph type="pic" sz="quarter" idx="12" hasCustomPrompt="1"/>
          </p:nvPr>
        </p:nvSpPr>
        <p:spPr>
          <a:xfrm>
            <a:off x="3198096" y="3803712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endParaRPr lang="es-ES" dirty="0"/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8" name="Marcador de posición de imagen 14"/>
          <p:cNvSpPr>
            <a:spLocks noGrp="1"/>
          </p:cNvSpPr>
          <p:nvPr>
            <p:ph type="pic" sz="quarter" idx="13" hasCustomPrompt="1"/>
          </p:nvPr>
        </p:nvSpPr>
        <p:spPr>
          <a:xfrm>
            <a:off x="510999" y="5033551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endParaRPr lang="es-ES" dirty="0"/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6059488" y="0"/>
            <a:ext cx="6132512" cy="6858000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posición de imagen 14"/>
          <p:cNvSpPr>
            <a:spLocks noGrp="1"/>
          </p:cNvSpPr>
          <p:nvPr>
            <p:ph type="pic" sz="quarter" idx="10" hasCustomPrompt="1"/>
          </p:nvPr>
        </p:nvSpPr>
        <p:spPr>
          <a:xfrm>
            <a:off x="6059488" y="0"/>
            <a:ext cx="6132512" cy="6858000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s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/>
          <p:cNvSpPr>
            <a:spLocks noGrp="1"/>
          </p:cNvSpPr>
          <p:nvPr>
            <p:ph type="pic" sz="quarter" idx="10" hasCustomPrompt="1"/>
          </p:nvPr>
        </p:nvSpPr>
        <p:spPr>
          <a:xfrm>
            <a:off x="7860097" y="170833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-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/>
          <p:cNvSpPr>
            <a:spLocks noGrp="1"/>
          </p:cNvSpPr>
          <p:nvPr>
            <p:ph type="pic" sz="quarter" idx="13" hasCustomPrompt="1"/>
          </p:nvPr>
        </p:nvSpPr>
        <p:spPr>
          <a:xfrm>
            <a:off x="7567499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3" name="Marcador de posición de imagen 14"/>
          <p:cNvSpPr>
            <a:spLocks noGrp="1"/>
          </p:cNvSpPr>
          <p:nvPr>
            <p:ph type="pic" sz="quarter" idx="11" hasCustomPrompt="1"/>
          </p:nvPr>
        </p:nvSpPr>
        <p:spPr>
          <a:xfrm>
            <a:off x="2721488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08433" y="1757961"/>
            <a:ext cx="2859066" cy="5100039"/>
          </a:xfrm>
          <a:prstGeom prst="rect">
            <a:avLst/>
          </a:prstGeom>
        </p:spPr>
      </p:pic>
      <p:sp>
        <p:nvSpPr>
          <p:cNvPr id="11" name="Marcador de posición de imagen 14"/>
          <p:cNvSpPr>
            <a:spLocks noGrp="1"/>
          </p:cNvSpPr>
          <p:nvPr>
            <p:ph type="pic" sz="quarter" idx="10" hasCustomPrompt="1"/>
          </p:nvPr>
        </p:nvSpPr>
        <p:spPr>
          <a:xfrm>
            <a:off x="5198776" y="2602339"/>
            <a:ext cx="1894974" cy="339256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/>
          <p:cNvSpPr>
            <a:spLocks noGrp="1"/>
          </p:cNvSpPr>
          <p:nvPr>
            <p:ph type="pic" sz="quarter" idx="14" hasCustomPrompt="1"/>
          </p:nvPr>
        </p:nvSpPr>
        <p:spPr>
          <a:xfrm>
            <a:off x="9781890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8" name="Marcador de posición de imagen 14"/>
          <p:cNvSpPr>
            <a:spLocks noGrp="1"/>
          </p:cNvSpPr>
          <p:nvPr>
            <p:ph type="pic" sz="quarter" idx="15" hasCustomPrompt="1"/>
          </p:nvPr>
        </p:nvSpPr>
        <p:spPr>
          <a:xfrm>
            <a:off x="507097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4"/>
          <p:cNvSpPr>
            <a:spLocks noGrp="1"/>
          </p:cNvSpPr>
          <p:nvPr>
            <p:ph type="pic" sz="quarter" idx="10" hasCustomPrompt="1"/>
          </p:nvPr>
        </p:nvSpPr>
        <p:spPr>
          <a:xfrm>
            <a:off x="7527656" y="1718632"/>
            <a:ext cx="3195344" cy="3291068"/>
          </a:xfrm>
          <a:prstGeom prst="roundRect">
            <a:avLst>
              <a:gd name="adj" fmla="val 20821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App logo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2013547"/>
            <a:ext cx="2291938" cy="410325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/>
          <p:cNvSpPr>
            <a:spLocks noGrp="1"/>
          </p:cNvSpPr>
          <p:nvPr>
            <p:ph type="pic" sz="quarter" idx="16" hasCustomPrompt="1"/>
          </p:nvPr>
        </p:nvSpPr>
        <p:spPr>
          <a:xfrm>
            <a:off x="8938351" y="724573"/>
            <a:ext cx="2291938" cy="410325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-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/>
          <p:cNvSpPr>
            <a:spLocks noGrp="1"/>
          </p:cNvSpPr>
          <p:nvPr>
            <p:ph type="pic" sz="quarter" idx="10" hasCustomPrompt="1"/>
          </p:nvPr>
        </p:nvSpPr>
        <p:spPr>
          <a:xfrm>
            <a:off x="21612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4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19014" y="2115529"/>
            <a:ext cx="1958880" cy="350697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3" name="Marcador de posición de imagen 1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3119093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5" name="Marcador de posición de imagen 14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530434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6" name="Marcador de posición de imagen 14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748959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67484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9" name="Slide Number Placeholder 5"/>
          <p:cNvSpPr txBox="1"/>
          <p:nvPr userDrawn="1"/>
        </p:nvSpPr>
        <p:spPr>
          <a:xfrm>
            <a:off x="11676887" y="66977"/>
            <a:ext cx="641381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100" b="0" i="0" spc="300" smtClean="0">
                <a:solidFill>
                  <a:srgbClr val="A890FE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</a:fld>
            <a:endParaRPr lang="en-US" sz="1100" b="0" i="0" spc="300" dirty="0">
              <a:solidFill>
                <a:srgbClr val="A890FE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 userDrawn="1"/>
        </p:nvSpPr>
        <p:spPr>
          <a:xfrm rot="5400000">
            <a:off x="11989584" y="283363"/>
            <a:ext cx="46055" cy="358775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C57A4-A4BD-254B-A2D6-FC8851E329C2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EDB3D-782C-5A41-96D7-C4479BC91185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5.GIF"/><Relationship Id="rId5" Type="http://schemas.openxmlformats.org/officeDocument/2006/relationships/image" Target="../media/image3.png"/><Relationship Id="rId4" Type="http://schemas.openxmlformats.org/officeDocument/2006/relationships/image" Target="../media/image14.png"/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9.GIF"/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903721" y="826212"/>
            <a:ext cx="4900294" cy="5540850"/>
            <a:chOff x="6903721" y="826212"/>
            <a:chExt cx="4900294" cy="5540850"/>
          </a:xfrm>
        </p:grpSpPr>
        <p:sp>
          <p:nvSpPr>
            <p:cNvPr id="21" name="Elipse 17"/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Elipse 17"/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3" name="Rectángulo 12"/>
          <p:cNvSpPr/>
          <p:nvPr/>
        </p:nvSpPr>
        <p:spPr>
          <a:xfrm>
            <a:off x="806918" y="3526274"/>
            <a:ext cx="4314526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8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我们小组制作了一个微信茶百道点单类的小程序，整个小程序的功能包括对商品的展示、对商品的点单、附近门店搜索页面和一个用户个人页面。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743585" y="2299335"/>
            <a:ext cx="5525770" cy="870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微信茶百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道点单小程序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Elipse 17"/>
          <p:cNvSpPr/>
          <p:nvPr/>
        </p:nvSpPr>
        <p:spPr>
          <a:xfrm rot="14478672">
            <a:off x="5425280" y="128404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966652" y="3284238"/>
            <a:ext cx="3342071" cy="5961629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895112" y="149153"/>
            <a:ext cx="3342071" cy="596162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860067" y="420210"/>
            <a:ext cx="3130082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s-E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CHABAIDAO</a:t>
            </a:r>
            <a:r>
              <a:rPr lang="es-E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s-ES" sz="800" b="1" spc="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 sz="800" b="1" spc="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 sz="100" b="1" spc="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612" r="612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314" r="314"/>
          <a:stretch>
            <a:fillRect/>
          </a:stretch>
        </p:blipFill>
        <p:spPr/>
      </p:pic>
      <p:sp>
        <p:nvSpPr>
          <p:cNvPr id="45" name="Rectángulo 44"/>
          <p:cNvSpPr/>
          <p:nvPr/>
        </p:nvSpPr>
        <p:spPr>
          <a:xfrm>
            <a:off x="9325643" y="1632524"/>
            <a:ext cx="1863550" cy="1646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spc="600" dirty="0">
                <a:solidFill>
                  <a:schemeClr val="bg1"/>
                </a:solidFill>
                <a:cs typeface="Arial" panose="020B0604020202020204" pitchFamily="34" charset="0"/>
              </a:rPr>
              <a:t>茶百道饮品</a:t>
            </a:r>
            <a:r>
              <a:rPr lang="es-ES" sz="3600" b="1" spc="6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endParaRPr lang="es-ES" sz="3600" spc="600" dirty="0">
              <a:solidFill>
                <a:schemeClr val="bg1"/>
              </a:solidFill>
            </a:endParaRPr>
          </a:p>
        </p:txBody>
      </p:sp>
      <p:sp>
        <p:nvSpPr>
          <p:cNvPr id="35" name="Rectángulo 18"/>
          <p:cNvSpPr/>
          <p:nvPr/>
        </p:nvSpPr>
        <p:spPr>
          <a:xfrm rot="5400000">
            <a:off x="1322465" y="4259343"/>
            <a:ext cx="45719" cy="856003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12"/>
          <p:cNvSpPr/>
          <p:nvPr/>
        </p:nvSpPr>
        <p:spPr>
          <a:xfrm>
            <a:off x="807085" y="4860925"/>
            <a:ext cx="2169160" cy="3581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208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第四小组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组长：严珮文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13047" y="1219961"/>
            <a:ext cx="2970812" cy="529937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614284" y="732987"/>
            <a:ext cx="5009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成果展示</a:t>
            </a:r>
            <a:endParaRPr lang="es-E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119093" y="5963734"/>
            <a:ext cx="1880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一些商品展示，点击跳转到底部特效和点击跳转到点单页面。</a:t>
            </a:r>
            <a:r>
              <a:rPr lang="es-ES" sz="9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.</a:t>
            </a:r>
            <a:endParaRPr lang="es-ES" sz="9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3119093" y="5646100"/>
            <a:ext cx="1880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首页</a:t>
            </a:r>
            <a:endParaRPr lang="es-E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5280877" y="5963734"/>
            <a:ext cx="18806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左右侧商品列表都能上下滑动，点击左边列表的分类能够跳转到对应位置。</a:t>
            </a:r>
            <a:r>
              <a:rPr lang="es-ES" sz="9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.</a:t>
            </a:r>
            <a:endParaRPr lang="es-ES" sz="9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5280877" y="5646100"/>
            <a:ext cx="1880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点单</a:t>
            </a:r>
            <a:endParaRPr lang="es-E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7483061" y="5963734"/>
            <a:ext cx="18806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地图和不同门店的距离。</a:t>
            </a:r>
            <a:endParaRPr lang="es-ES" sz="9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7483061" y="5646100"/>
            <a:ext cx="1880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门店</a:t>
            </a:r>
            <a:endParaRPr lang="es-E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740839" y="5963734"/>
            <a:ext cx="18806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资产、订单、功能的集合。</a:t>
            </a:r>
            <a:endParaRPr lang="es-ES" sz="9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740839" y="5646100"/>
            <a:ext cx="1880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我的</a:t>
            </a:r>
            <a:endParaRPr lang="es-E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397" b="397"/>
          <a:stretch>
            <a:fillRect/>
          </a:stretch>
        </p:blipFill>
        <p:spPr/>
      </p:pic>
      <p:pic>
        <p:nvPicPr>
          <p:cNvPr id="17" name="图片占位符 16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357" b="357"/>
          <a:stretch>
            <a:fillRect/>
          </a:stretch>
        </p:blipFill>
        <p:spPr/>
      </p:pic>
      <p:pic>
        <p:nvPicPr>
          <p:cNvPr id="30" name="图片占位符 2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t="50" b="50"/>
          <a:stretch>
            <a:fillRect/>
          </a:stretch>
        </p:blipFill>
        <p:spPr/>
      </p:pic>
      <p:pic>
        <p:nvPicPr>
          <p:cNvPr id="27" name="图片占位符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l="632" r="632"/>
          <a:stretch>
            <a:fillRect/>
          </a:stretch>
        </p:blipFill>
        <p:spPr>
          <a:xfrm>
            <a:off x="719138" y="2116138"/>
            <a:ext cx="1958975" cy="3506787"/>
          </a:xfrm>
        </p:spPr>
      </p:pic>
      <p:pic>
        <p:nvPicPr>
          <p:cNvPr id="34" name="图片占位符 33"/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57" b="35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/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/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/>
          <p:cNvSpPr txBox="1"/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n-US" sz="16600" b="1" dirty="0">
              <a:gradFill>
                <a:gsLst>
                  <a:gs pos="0">
                    <a:srgbClr val="EA8D8D"/>
                  </a:gs>
                  <a:gs pos="99000">
                    <a:srgbClr val="A890FE">
                      <a:alpha val="3200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3016661" y="3218068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知识点的使用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17"/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/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/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"/>
          <p:cNvSpPr/>
          <p:nvPr/>
        </p:nvSpPr>
        <p:spPr>
          <a:xfrm>
            <a:off x="9006681" y="2024676"/>
            <a:ext cx="2438400" cy="3933997"/>
          </a:xfrm>
          <a:prstGeom prst="roundRect">
            <a:avLst>
              <a:gd name="adj" fmla="val 2199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05"/>
            <a:endParaRPr lang="en-US" sz="1855">
              <a:solidFill>
                <a:srgbClr val="000000"/>
              </a:solidFill>
            </a:endParaRPr>
          </a:p>
        </p:txBody>
      </p:sp>
      <p:sp>
        <p:nvSpPr>
          <p:cNvPr id="35" name="Rounded Rectangle 4"/>
          <p:cNvSpPr/>
          <p:nvPr/>
        </p:nvSpPr>
        <p:spPr>
          <a:xfrm>
            <a:off x="762318" y="2024675"/>
            <a:ext cx="2438400" cy="3933998"/>
          </a:xfrm>
          <a:prstGeom prst="roundRect">
            <a:avLst>
              <a:gd name="adj" fmla="val 2199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05"/>
            <a:endParaRPr lang="en-US" sz="1855">
              <a:solidFill>
                <a:srgbClr val="000000"/>
              </a:solidFill>
            </a:endParaRPr>
          </a:p>
        </p:txBody>
      </p:sp>
      <p:sp>
        <p:nvSpPr>
          <p:cNvPr id="36" name="Rounded Rectangle 5"/>
          <p:cNvSpPr/>
          <p:nvPr/>
        </p:nvSpPr>
        <p:spPr>
          <a:xfrm>
            <a:off x="3489907" y="2024676"/>
            <a:ext cx="2438400" cy="3933998"/>
          </a:xfrm>
          <a:prstGeom prst="roundRect">
            <a:avLst>
              <a:gd name="adj" fmla="val 2199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05"/>
            <a:endParaRPr lang="en-US" sz="1855">
              <a:solidFill>
                <a:srgbClr val="000000"/>
              </a:solidFill>
            </a:endParaRPr>
          </a:p>
        </p:txBody>
      </p:sp>
      <p:sp>
        <p:nvSpPr>
          <p:cNvPr id="37" name="Rounded Rectangle 6"/>
          <p:cNvSpPr/>
          <p:nvPr/>
        </p:nvSpPr>
        <p:spPr>
          <a:xfrm>
            <a:off x="6248400" y="2044700"/>
            <a:ext cx="2438400" cy="3914140"/>
          </a:xfrm>
          <a:prstGeom prst="roundRect">
            <a:avLst>
              <a:gd name="adj" fmla="val 2199"/>
            </a:avLst>
          </a:prstGeom>
          <a:gradFill>
            <a:gsLst>
              <a:gs pos="0">
                <a:srgbClr val="EA8D8D"/>
              </a:gs>
              <a:gs pos="98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05"/>
            <a:endParaRPr lang="en-US" sz="1855">
              <a:solidFill>
                <a:srgbClr val="000000"/>
              </a:solidFill>
            </a:endParaRPr>
          </a:p>
        </p:txBody>
      </p:sp>
      <p:sp>
        <p:nvSpPr>
          <p:cNvPr id="38" name="Rectangle 7"/>
          <p:cNvSpPr/>
          <p:nvPr/>
        </p:nvSpPr>
        <p:spPr>
          <a:xfrm>
            <a:off x="895722" y="4639560"/>
            <a:ext cx="2135606" cy="87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41705">
              <a:lnSpc>
                <a:spcPct val="150000"/>
              </a:lnSpc>
            </a:pPr>
            <a:r>
              <a:rPr lang="en-US" sz="1600" b="1" dirty="0">
                <a:solidFill>
                  <a:srgbClr val="292A2E"/>
                </a:solidFill>
                <a:ea typeface="Roboto" pitchFamily="2" charset="0"/>
                <a:cs typeface="Open Sans Light" panose="020B0306030504020204" pitchFamily="34" charset="0"/>
              </a:rPr>
              <a:t>swiper</a:t>
            </a:r>
            <a:endParaRPr lang="en-US" sz="960" dirty="0">
              <a:solidFill>
                <a:srgbClr val="292A2E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  <a:p>
            <a:pPr algn="ctr" defTabSz="941705">
              <a:lnSpc>
                <a:spcPct val="150000"/>
              </a:lnSpc>
            </a:pPr>
            <a:r>
              <a:rPr lang="zh-CN" altLang="en-US" sz="960" dirty="0">
                <a:solidFill>
                  <a:srgbClr val="292A2E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主要使用了轮播图的显示知识点属性和自动切换的属性</a:t>
            </a:r>
            <a:endParaRPr lang="en-US" sz="960" dirty="0">
              <a:solidFill>
                <a:srgbClr val="292A2E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0" name="Rectangle 9"/>
          <p:cNvSpPr/>
          <p:nvPr/>
        </p:nvSpPr>
        <p:spPr>
          <a:xfrm>
            <a:off x="3620556" y="4719822"/>
            <a:ext cx="2135606" cy="1037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222222"/>
                </a:solidFill>
                <a:effectLst/>
                <a:latin typeface="-apple-system"/>
              </a:rPr>
              <a:t>scroll-view</a:t>
            </a:r>
            <a:endParaRPr lang="en-US" sz="960" dirty="0">
              <a:solidFill>
                <a:srgbClr val="292A2E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  <a:p>
            <a:pPr algn="ctr" defTabSz="941705">
              <a:lnSpc>
                <a:spcPct val="150000"/>
              </a:lnSpc>
            </a:pPr>
            <a:r>
              <a:rPr lang="zh-CN" altLang="en-US" sz="960" dirty="0">
                <a:solidFill>
                  <a:srgbClr val="292A2E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主要使用的纵向滚动属性，并且可以点击跳转到相应位置，主要通过</a:t>
            </a:r>
            <a:r>
              <a:rPr lang="en-US" altLang="zh-CN" sz="960" dirty="0" err="1">
                <a:solidFill>
                  <a:srgbClr val="292A2E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setData</a:t>
            </a:r>
            <a:r>
              <a:rPr lang="zh-CN" altLang="en-US" sz="960" dirty="0">
                <a:solidFill>
                  <a:srgbClr val="292A2E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方法</a:t>
            </a:r>
            <a:endParaRPr lang="en-US" sz="960" dirty="0">
              <a:solidFill>
                <a:srgbClr val="292A2E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6" name="TextBox 15"/>
          <p:cNvSpPr txBox="1"/>
          <p:nvPr/>
        </p:nvSpPr>
        <p:spPr>
          <a:xfrm>
            <a:off x="777717" y="2287311"/>
            <a:ext cx="242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41705"/>
            <a:r>
              <a:rPr lang="zh-CN" altLang="en-US" sz="2400" dirty="0">
                <a:solidFill>
                  <a:srgbClr val="292A2E"/>
                </a:solidFill>
                <a:latin typeface="+mj-lt"/>
                <a:ea typeface="Roboto Light" panose="02000000000000000000" pitchFamily="2" charset="0"/>
              </a:rPr>
              <a:t>轮播图</a:t>
            </a:r>
            <a:endParaRPr lang="en-US" sz="2400" dirty="0">
              <a:solidFill>
                <a:srgbClr val="292A2E"/>
              </a:solidFill>
              <a:ea typeface="Roboto Light" panose="02000000000000000000" pitchFamily="2" charset="0"/>
            </a:endParaRPr>
          </a:p>
        </p:txBody>
      </p:sp>
      <p:sp>
        <p:nvSpPr>
          <p:cNvPr id="47" name="TextBox 16"/>
          <p:cNvSpPr txBox="1"/>
          <p:nvPr/>
        </p:nvSpPr>
        <p:spPr>
          <a:xfrm>
            <a:off x="3489905" y="2287311"/>
            <a:ext cx="239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41705"/>
            <a:r>
              <a:rPr lang="zh-CN" altLang="en-US" sz="2400" dirty="0">
                <a:solidFill>
                  <a:srgbClr val="292A2E"/>
                </a:solidFill>
                <a:latin typeface="+mj-lt"/>
                <a:ea typeface="Roboto Light" panose="02000000000000000000" pitchFamily="2" charset="0"/>
              </a:rPr>
              <a:t>可滚动视图区域</a:t>
            </a:r>
            <a:endParaRPr lang="en-US" sz="2400" dirty="0">
              <a:solidFill>
                <a:srgbClr val="292A2E"/>
              </a:solidFill>
              <a:ea typeface="Roboto Light" panose="02000000000000000000" pitchFamily="2" charset="0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6255913" y="2259028"/>
            <a:ext cx="2423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41705"/>
            <a:r>
              <a:rPr lang="zh-CN" altLang="en-US" sz="2400" dirty="0">
                <a:solidFill>
                  <a:srgbClr val="FFFFFF"/>
                </a:solidFill>
                <a:ea typeface="Roboto Light" panose="02000000000000000000" pitchFamily="2" charset="0"/>
              </a:rPr>
              <a:t>地图</a:t>
            </a:r>
            <a:endParaRPr lang="en-US" sz="2400" dirty="0">
              <a:solidFill>
                <a:srgbClr val="FFFFFF"/>
              </a:solidFill>
              <a:ea typeface="Roboto Light" panose="02000000000000000000" pitchFamily="2" charset="0"/>
            </a:endParaRPr>
          </a:p>
        </p:txBody>
      </p:sp>
      <p:sp>
        <p:nvSpPr>
          <p:cNvPr id="49" name="TextBox 18"/>
          <p:cNvSpPr txBox="1"/>
          <p:nvPr/>
        </p:nvSpPr>
        <p:spPr>
          <a:xfrm>
            <a:off x="9006682" y="2321168"/>
            <a:ext cx="233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41705"/>
            <a:r>
              <a:rPr lang="zh-CN" altLang="en-US" sz="2000" dirty="0">
                <a:solidFill>
                  <a:srgbClr val="292A2E"/>
                </a:solidFill>
                <a:latin typeface="+mj-lt"/>
                <a:ea typeface="Roboto Light" panose="02000000000000000000" pitchFamily="2" charset="0"/>
              </a:rPr>
              <a:t>点击到底部和跳转</a:t>
            </a:r>
            <a:endParaRPr lang="en-US" sz="2000" dirty="0">
              <a:solidFill>
                <a:srgbClr val="292A2E"/>
              </a:solidFill>
              <a:ea typeface="Roboto Light" panose="02000000000000000000" pitchFamily="2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cs typeface="Arial" panose="020B0604020202020204" pitchFamily="34" charset="0"/>
              </a:rPr>
              <a:t>知识点的使用</a:t>
            </a:r>
            <a:endParaRPr lang="es-ES" sz="4800" b="1" dirty="0"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15" y="3196279"/>
            <a:ext cx="2135606" cy="1100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04" y="3205583"/>
            <a:ext cx="2228009" cy="11482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530" y="3324647"/>
            <a:ext cx="2323918" cy="1017955"/>
          </a:xfrm>
          <a:prstGeom prst="rect">
            <a:avLst/>
          </a:prstGeom>
        </p:spPr>
      </p:pic>
      <p:sp>
        <p:nvSpPr>
          <p:cNvPr id="23" name="Rectangle 9"/>
          <p:cNvSpPr/>
          <p:nvPr/>
        </p:nvSpPr>
        <p:spPr>
          <a:xfrm>
            <a:off x="6392206" y="4637778"/>
            <a:ext cx="2135606" cy="814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222222"/>
                </a:solidFill>
                <a:effectLst/>
                <a:latin typeface="-apple-system"/>
              </a:rPr>
              <a:t>map</a:t>
            </a:r>
            <a:endParaRPr lang="en-US" sz="960" dirty="0">
              <a:solidFill>
                <a:srgbClr val="292A2E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  <a:p>
            <a:pPr algn="ctr" defTabSz="941705">
              <a:lnSpc>
                <a:spcPct val="150000"/>
              </a:lnSpc>
            </a:pPr>
            <a:r>
              <a:rPr lang="zh-CN" altLang="en-US" sz="960" dirty="0">
                <a:solidFill>
                  <a:srgbClr val="292A2E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主要使用经度纬度属性和标记点属性</a:t>
            </a:r>
            <a:endParaRPr lang="en-US" sz="960" dirty="0">
              <a:solidFill>
                <a:srgbClr val="292A2E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674" y="3097198"/>
            <a:ext cx="2045169" cy="1054012"/>
          </a:xfrm>
          <a:prstGeom prst="rect">
            <a:avLst/>
          </a:prstGeom>
        </p:spPr>
      </p:pic>
      <p:sp>
        <p:nvSpPr>
          <p:cNvPr id="26" name="Rectangle 7"/>
          <p:cNvSpPr/>
          <p:nvPr/>
        </p:nvSpPr>
        <p:spPr>
          <a:xfrm>
            <a:off x="9208455" y="4576223"/>
            <a:ext cx="2135606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41705">
              <a:lnSpc>
                <a:spcPct val="150000"/>
              </a:lnSpc>
            </a:pPr>
            <a:r>
              <a:rPr lang="en-US" sz="1600" b="1" dirty="0">
                <a:solidFill>
                  <a:srgbClr val="292A2E"/>
                </a:solidFill>
                <a:latin typeface="-apple-system" charset="0"/>
                <a:ea typeface="Roboto" pitchFamily="2" charset="0"/>
                <a:cs typeface="-apple-system" charset="0"/>
              </a:rPr>
              <a:t>bindTap</a:t>
            </a:r>
            <a:endParaRPr lang="en-US" sz="960" dirty="0">
              <a:solidFill>
                <a:srgbClr val="292A2E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  <a:p>
            <a:pPr algn="ctr" defTabSz="941705">
              <a:lnSpc>
                <a:spcPct val="150000"/>
              </a:lnSpc>
            </a:pPr>
            <a:r>
              <a:rPr lang="zh-CN" altLang="en-US" sz="960" dirty="0">
                <a:solidFill>
                  <a:srgbClr val="292A2E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主要使用</a:t>
            </a:r>
            <a:r>
              <a:rPr lang="en-US" altLang="zh-CN" sz="960" dirty="0" err="1">
                <a:solidFill>
                  <a:srgbClr val="292A2E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pageScrollTo</a:t>
            </a:r>
            <a:r>
              <a:rPr lang="zh-CN" altLang="en-US" sz="960" dirty="0">
                <a:solidFill>
                  <a:srgbClr val="292A2E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方法和</a:t>
            </a:r>
            <a:r>
              <a:rPr lang="en-US" altLang="zh-CN" sz="960" dirty="0" err="1">
                <a:solidFill>
                  <a:srgbClr val="292A2E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switchTab</a:t>
            </a:r>
            <a:r>
              <a:rPr lang="zh-CN" altLang="en-US" sz="960" dirty="0">
                <a:solidFill>
                  <a:srgbClr val="292A2E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方法</a:t>
            </a:r>
            <a:endParaRPr lang="en-US" sz="960" dirty="0">
              <a:solidFill>
                <a:srgbClr val="292A2E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/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/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/>
          <p:cNvSpPr txBox="1"/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n-US" sz="16600" b="1" dirty="0">
              <a:gradFill>
                <a:gsLst>
                  <a:gs pos="0">
                    <a:srgbClr val="EA8D8D"/>
                  </a:gs>
                  <a:gs pos="99000">
                    <a:srgbClr val="A890FE">
                      <a:alpha val="3200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3016661" y="3218068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总结和反思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17"/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/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/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725805" y="2791460"/>
            <a:ext cx="458216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通过本次的完成的微信茶百道点单小程序，我们组综合使用了学习到的轮播图组件、地图组件和可滚动视图区域等组件，能够完成一些简单的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JS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函数的书写（完成点击跳转页面、点击跳转至页面底部或固定区域的功能）。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在未来的学习中，我们也会着重学习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JS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相关的语法，加强我们不足的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地方。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98615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cs typeface="Arial" panose="020B0604020202020204" pitchFamily="34" charset="0"/>
              </a:rPr>
              <a:t>总结和反思</a:t>
            </a:r>
            <a:endParaRPr lang="es-ES" altLang="zh-CN" sz="4800" b="1" dirty="0">
              <a:cs typeface="Arial" panose="020B0604020202020204" pitchFamily="34" charset="0"/>
            </a:endParaRPr>
          </a:p>
        </p:txBody>
      </p:sp>
      <p:pic>
        <p:nvPicPr>
          <p:cNvPr id="10" name="Marcador de posición de imagen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screen"/>
          <a:srcRect l="-13531" t="-20991" r="-17113"/>
          <a:stretch>
            <a:fillRect/>
          </a:stretch>
        </p:blipFill>
        <p:spPr>
          <a:xfrm>
            <a:off x="6059488" y="0"/>
            <a:ext cx="613251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162440" y="1281332"/>
            <a:ext cx="3718100" cy="5576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89576" y="755738"/>
            <a:ext cx="3890963" cy="946026"/>
          </a:xfrm>
        </p:spPr>
        <p:txBody>
          <a:bodyPr>
            <a:norm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项目概览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4509" y="713631"/>
            <a:ext cx="1865718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需求分析</a:t>
            </a:r>
            <a:endParaRPr lang="zh-CN" altLang="en-US" b="1" dirty="0"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1752" y="597520"/>
            <a:ext cx="856004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4509" y="1662006"/>
            <a:ext cx="919480" cy="36830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组内分工</a:t>
            </a:r>
            <a:endParaRPr lang="zh-CN" altLang="en-US" b="1" dirty="0"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81751" y="1589014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24282" y="2704477"/>
            <a:ext cx="1312044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概念设计</a:t>
            </a:r>
            <a:endParaRPr lang="zh-CN" altLang="en-US" b="1" dirty="0"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81752" y="2579160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5"/>
          <p:cNvSpPr txBox="1"/>
          <p:nvPr/>
        </p:nvSpPr>
        <p:spPr>
          <a:xfrm>
            <a:off x="7714508" y="3724796"/>
            <a:ext cx="919480" cy="36830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成果展示</a:t>
            </a:r>
            <a:endParaRPr lang="zh-CN" altLang="en-US" b="1" dirty="0"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6381752" y="3636122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7724280" y="4812829"/>
            <a:ext cx="176505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知识点的使用</a:t>
            </a:r>
            <a:endParaRPr lang="zh-CN" altLang="en-US" b="1" dirty="0"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6381752" y="4693084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 rot="5400000">
            <a:off x="5359761" y="837002"/>
            <a:ext cx="45719" cy="856003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Box 16"/>
          <p:cNvSpPr txBox="1"/>
          <p:nvPr/>
        </p:nvSpPr>
        <p:spPr>
          <a:xfrm>
            <a:off x="6381752" y="5750046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7714511" y="5861889"/>
            <a:ext cx="176505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总结和反思</a:t>
            </a:r>
            <a:endParaRPr lang="zh-CN" altLang="en-US" b="1" dirty="0"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757302" y="1044236"/>
            <a:ext cx="3344863" cy="5708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对整个小程序的需求进行分析、设计整个小程序的功能。</a:t>
            </a:r>
            <a:endParaRPr lang="zh-CN" alt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7747529" y="2052333"/>
            <a:ext cx="3344863" cy="3308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团队对项目流程进行剖析，分工完成。</a:t>
            </a:r>
            <a:endParaRPr lang="zh-CN" alt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"/>
          <p:cNvSpPr txBox="1"/>
          <p:nvPr/>
        </p:nvSpPr>
        <p:spPr>
          <a:xfrm>
            <a:off x="7747529" y="3141683"/>
            <a:ext cx="3344863" cy="3308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微信小程序的尺寸规定、设计过程等。</a:t>
            </a:r>
            <a:endParaRPr lang="zh-CN" alt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2"/>
          <p:cNvSpPr txBox="1"/>
          <p:nvPr/>
        </p:nvSpPr>
        <p:spPr>
          <a:xfrm>
            <a:off x="7747529" y="4095741"/>
            <a:ext cx="3344863" cy="3308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整个微信小程序的界面效果。</a:t>
            </a:r>
            <a:endParaRPr lang="zh-CN" alt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2"/>
          <p:cNvSpPr txBox="1"/>
          <p:nvPr/>
        </p:nvSpPr>
        <p:spPr>
          <a:xfrm>
            <a:off x="7767072" y="5162866"/>
            <a:ext cx="3344863" cy="3308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微信小程序是如何实现的、运用了哪些知识点。</a:t>
            </a:r>
            <a:endParaRPr lang="zh-CN" alt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2"/>
          <p:cNvSpPr txBox="1"/>
          <p:nvPr/>
        </p:nvSpPr>
        <p:spPr>
          <a:xfrm>
            <a:off x="7747529" y="6208308"/>
            <a:ext cx="3344863" cy="3308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完成项目后对真个设计和实现过程的总结和反思。</a:t>
            </a:r>
            <a:endParaRPr lang="zh-CN" alt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/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/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/>
          <p:cNvSpPr txBox="1"/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16600" b="1" dirty="0">
              <a:gradFill>
                <a:gsLst>
                  <a:gs pos="0">
                    <a:srgbClr val="EA8D8D"/>
                  </a:gs>
                  <a:gs pos="99000">
                    <a:srgbClr val="A890FE">
                      <a:alpha val="3200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3016661" y="3218068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需求分析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17"/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/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/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556424" y="500948"/>
            <a:ext cx="3402745" cy="6069860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6526267" y="1794346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950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对商品的展示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"/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小程序需要给用户对于商品直观的视觉体验，所以需要有大量的图片丰富页面。</a:t>
            </a:r>
            <a:endParaRPr lang="es-E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642337" y="680108"/>
            <a:ext cx="500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需求分析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6526267" y="2859013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950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能够通过小程序下单商品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"/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用户能通过小程序根据需要下单，所以对不同的商品进行分类，并且需要点击跳转的功能方便用户进行选择。</a:t>
            </a:r>
            <a:endParaRPr lang="es-E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6526267" y="413580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950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不同的门店可使用同一小程序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"/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相同品牌下的不同门店可以使用同一个小程序来让用户进行选择，节约成本和时间。</a:t>
            </a:r>
            <a:endParaRPr lang="es-E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6526267" y="533509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950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用户的个人页面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"/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用户的个人页面中集成一些资产、订单、和功能类，方便用于进行管理。</a:t>
            </a:r>
            <a:endParaRPr lang="es-E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Conector angular 32"/>
          <p:cNvCxnSpPr/>
          <p:nvPr/>
        </p:nvCxnSpPr>
        <p:spPr>
          <a:xfrm rot="10800000">
            <a:off x="4085643" y="2833160"/>
            <a:ext cx="2247783" cy="32181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/>
          <p:cNvCxnSpPr/>
          <p:nvPr/>
        </p:nvCxnSpPr>
        <p:spPr>
          <a:xfrm rot="10800000">
            <a:off x="4085643" y="4024841"/>
            <a:ext cx="2247781" cy="40426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/>
          <p:cNvCxnSpPr/>
          <p:nvPr/>
        </p:nvCxnSpPr>
        <p:spPr>
          <a:xfrm rot="10800000">
            <a:off x="4085643" y="5196810"/>
            <a:ext cx="2247781" cy="40426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angular 5"/>
          <p:cNvCxnSpPr/>
          <p:nvPr/>
        </p:nvCxnSpPr>
        <p:spPr>
          <a:xfrm rot="10800000">
            <a:off x="4085643" y="1756432"/>
            <a:ext cx="2247782" cy="336890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占位符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98" r="298"/>
          <a:stretch>
            <a:fillRect/>
          </a:stretch>
        </p:blipFill>
        <p:spPr>
          <a:xfrm>
            <a:off x="2160588" y="1527175"/>
            <a:ext cx="2216150" cy="396716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/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/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/>
          <p:cNvSpPr txBox="1"/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16600" b="1" dirty="0">
              <a:gradFill>
                <a:gsLst>
                  <a:gs pos="0">
                    <a:srgbClr val="EA8D8D"/>
                  </a:gs>
                  <a:gs pos="99000">
                    <a:srgbClr val="A890FE">
                      <a:alpha val="3200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3016661" y="3218068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组内分工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17"/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/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/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2663344" y="1245950"/>
            <a:ext cx="143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8125"/>
            <a:r>
              <a:rPr lang="zh-CN" altLang="en-US" b="1" spc="-39" dirty="0">
                <a:solidFill>
                  <a:srgbClr val="011627"/>
                </a:solidFill>
                <a:ea typeface="Roboto Th" pitchFamily="2" charset="0"/>
              </a:rPr>
              <a:t>严珮文</a:t>
            </a:r>
            <a:endParaRPr lang="en-US" b="1" spc="-39" dirty="0">
              <a:solidFill>
                <a:srgbClr val="011627"/>
              </a:solidFill>
              <a:ea typeface="Roboto Th" pitchFamily="2" charset="0"/>
            </a:endParaRPr>
          </a:p>
        </p:txBody>
      </p:sp>
      <p:sp>
        <p:nvSpPr>
          <p:cNvPr id="33" name="Rectangle 53"/>
          <p:cNvSpPr/>
          <p:nvPr/>
        </p:nvSpPr>
        <p:spPr bwMode="auto">
          <a:xfrm>
            <a:off x="2672598" y="1599019"/>
            <a:ext cx="142469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spcAft>
                <a:spcPts val="600"/>
              </a:spcAft>
              <a:defRPr/>
            </a:pPr>
            <a:r>
              <a:rPr lang="zh-CN" altLang="en-US" sz="1200" b="1" dirty="0">
                <a:solidFill>
                  <a:srgbClr val="011627">
                    <a:alpha val="70000"/>
                  </a:srgbClr>
                </a:solidFill>
                <a:ea typeface="Roboto" pitchFamily="2" charset="0"/>
                <a:cs typeface="Open Sans" charset="0"/>
              </a:rPr>
              <a:t>组长</a:t>
            </a:r>
            <a:endParaRPr lang="en-US" altLang="zh-CN" sz="1200" b="1" dirty="0">
              <a:solidFill>
                <a:srgbClr val="011627">
                  <a:alpha val="70000"/>
                </a:srgbClr>
              </a:solidFill>
              <a:ea typeface="Roboto" pitchFamily="2" charset="0"/>
              <a:cs typeface="Open Sans" charset="0"/>
            </a:endParaRPr>
          </a:p>
          <a:p>
            <a:pPr hangingPunct="0">
              <a:spcAft>
                <a:spcPts val="600"/>
              </a:spcAft>
              <a:defRPr/>
            </a:pPr>
            <a:r>
              <a:rPr lang="zh-CN" altLang="en-US" sz="900" dirty="0">
                <a:solidFill>
                  <a:srgbClr val="011627">
                    <a:alpha val="70000"/>
                  </a:srgbClr>
                </a:solidFill>
              </a:rPr>
              <a:t>制作代码和综合代码</a:t>
            </a:r>
            <a:endParaRPr lang="id-ID" sz="900" dirty="0">
              <a:solidFill>
                <a:srgbClr val="011627">
                  <a:alpha val="70000"/>
                </a:srgbClr>
              </a:solidFill>
            </a:endParaRPr>
          </a:p>
        </p:txBody>
      </p:sp>
      <p:sp>
        <p:nvSpPr>
          <p:cNvPr id="239" name="TextBox 25"/>
          <p:cNvSpPr txBox="1"/>
          <p:nvPr/>
        </p:nvSpPr>
        <p:spPr>
          <a:xfrm>
            <a:off x="6246376" y="1228481"/>
            <a:ext cx="140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8125"/>
            <a:r>
              <a:rPr lang="zh-CN" altLang="en-US" b="1" spc="-39" dirty="0">
                <a:solidFill>
                  <a:srgbClr val="011627"/>
                </a:solidFill>
                <a:ea typeface="Roboto Th" pitchFamily="2" charset="0"/>
              </a:rPr>
              <a:t>尧双霜</a:t>
            </a:r>
            <a:endParaRPr lang="en-US" b="1" spc="-39" dirty="0">
              <a:solidFill>
                <a:srgbClr val="011627"/>
              </a:solidFill>
              <a:ea typeface="Roboto Th" pitchFamily="2" charset="0"/>
            </a:endParaRPr>
          </a:p>
        </p:txBody>
      </p:sp>
      <p:sp>
        <p:nvSpPr>
          <p:cNvPr id="263" name="TextBox 25"/>
          <p:cNvSpPr txBox="1"/>
          <p:nvPr/>
        </p:nvSpPr>
        <p:spPr>
          <a:xfrm>
            <a:off x="9837669" y="1238575"/>
            <a:ext cx="181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8125"/>
            <a:r>
              <a:rPr lang="zh-CN" altLang="en-US" b="1" spc="-39" dirty="0">
                <a:solidFill>
                  <a:srgbClr val="011627"/>
                </a:solidFill>
                <a:ea typeface="Roboto Th" pitchFamily="2" charset="0"/>
              </a:rPr>
              <a:t>李梦帆</a:t>
            </a:r>
            <a:endParaRPr lang="en-US" b="1" spc="-39" dirty="0">
              <a:solidFill>
                <a:srgbClr val="011627"/>
              </a:solidFill>
              <a:ea typeface="Roboto Th" pitchFamily="2" charset="0"/>
            </a:endParaRPr>
          </a:p>
        </p:txBody>
      </p:sp>
      <p:sp>
        <p:nvSpPr>
          <p:cNvPr id="78" name="Rectangle 53"/>
          <p:cNvSpPr/>
          <p:nvPr/>
        </p:nvSpPr>
        <p:spPr bwMode="auto">
          <a:xfrm>
            <a:off x="6280785" y="1608455"/>
            <a:ext cx="698500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900" dirty="0">
                <a:solidFill>
                  <a:srgbClr val="011627">
                    <a:alpha val="70000"/>
                  </a:srgbClr>
                </a:solidFill>
              </a:rPr>
              <a:t>制作代码</a:t>
            </a:r>
            <a:endParaRPr lang="id-ID" sz="900" dirty="0">
              <a:solidFill>
                <a:srgbClr val="011627">
                  <a:alpha val="70000"/>
                </a:srgb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331" y="979240"/>
            <a:ext cx="1281891" cy="128189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4109" y="979240"/>
            <a:ext cx="1281891" cy="128189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6645" y="1015507"/>
            <a:ext cx="1281891" cy="1281891"/>
          </a:xfrm>
          <a:prstGeom prst="rect">
            <a:avLst/>
          </a:prstGeom>
        </p:spPr>
      </p:pic>
      <p:sp>
        <p:nvSpPr>
          <p:cNvPr id="39" name="TextBox 25"/>
          <p:cNvSpPr txBox="1"/>
          <p:nvPr/>
        </p:nvSpPr>
        <p:spPr>
          <a:xfrm>
            <a:off x="2663344" y="2957309"/>
            <a:ext cx="143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8125"/>
            <a:r>
              <a:rPr lang="zh-CN" altLang="en-US" b="1" spc="-39" dirty="0">
                <a:solidFill>
                  <a:srgbClr val="011627"/>
                </a:solidFill>
                <a:ea typeface="Roboto Th" pitchFamily="2" charset="0"/>
              </a:rPr>
              <a:t>姜雪</a:t>
            </a:r>
            <a:endParaRPr lang="en-US" b="1" spc="-39" dirty="0">
              <a:solidFill>
                <a:srgbClr val="011627"/>
              </a:solidFill>
              <a:ea typeface="Roboto Th" pitchFamily="2" charset="0"/>
            </a:endParaRPr>
          </a:p>
        </p:txBody>
      </p:sp>
      <p:sp>
        <p:nvSpPr>
          <p:cNvPr id="40" name="Rectangle 53"/>
          <p:cNvSpPr/>
          <p:nvPr/>
        </p:nvSpPr>
        <p:spPr bwMode="auto">
          <a:xfrm>
            <a:off x="2704368" y="3259354"/>
            <a:ext cx="142469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spcAft>
                <a:spcPts val="600"/>
              </a:spcAft>
              <a:defRPr/>
            </a:pPr>
            <a:endParaRPr lang="en-US" altLang="zh-CN" sz="1200" b="1" dirty="0">
              <a:solidFill>
                <a:srgbClr val="011627">
                  <a:alpha val="70000"/>
                </a:srgbClr>
              </a:solidFill>
              <a:ea typeface="Roboto" pitchFamily="2" charset="0"/>
              <a:cs typeface="Open Sans" charset="0"/>
            </a:endParaRPr>
          </a:p>
          <a:p>
            <a:pPr hangingPunct="0">
              <a:spcAft>
                <a:spcPts val="600"/>
              </a:spcAft>
              <a:defRPr/>
            </a:pPr>
            <a:r>
              <a:rPr lang="zh-CN" altLang="en-US" sz="900" dirty="0">
                <a:solidFill>
                  <a:srgbClr val="011627">
                    <a:alpha val="70000"/>
                  </a:srgbClr>
                </a:solidFill>
              </a:rPr>
              <a:t>制作代码</a:t>
            </a:r>
            <a:endParaRPr lang="id-ID" sz="900" dirty="0">
              <a:solidFill>
                <a:srgbClr val="011627">
                  <a:alpha val="70000"/>
                </a:srgbClr>
              </a:solidFill>
            </a:endParaRPr>
          </a:p>
        </p:txBody>
      </p:sp>
      <p:sp>
        <p:nvSpPr>
          <p:cNvPr id="41" name="TextBox 25"/>
          <p:cNvSpPr txBox="1"/>
          <p:nvPr/>
        </p:nvSpPr>
        <p:spPr>
          <a:xfrm>
            <a:off x="6246376" y="2944567"/>
            <a:ext cx="140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8125"/>
            <a:r>
              <a:rPr lang="zh-CN" altLang="en-US" b="1" spc="-39" dirty="0">
                <a:solidFill>
                  <a:srgbClr val="011627"/>
                </a:solidFill>
                <a:ea typeface="Roboto Th" pitchFamily="2" charset="0"/>
              </a:rPr>
              <a:t>邹琬茹</a:t>
            </a:r>
            <a:endParaRPr lang="en-US" b="1" spc="-39" dirty="0">
              <a:solidFill>
                <a:srgbClr val="011627"/>
              </a:solidFill>
              <a:ea typeface="Roboto Th" pitchFamily="2" charset="0"/>
            </a:endParaRPr>
          </a:p>
        </p:txBody>
      </p:sp>
      <p:sp>
        <p:nvSpPr>
          <p:cNvPr id="43" name="TextBox 25"/>
          <p:cNvSpPr txBox="1"/>
          <p:nvPr/>
        </p:nvSpPr>
        <p:spPr>
          <a:xfrm>
            <a:off x="9837669" y="2929896"/>
            <a:ext cx="181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8125"/>
            <a:r>
              <a:rPr lang="zh-CN" altLang="en-US" b="1" spc="-39" dirty="0">
                <a:solidFill>
                  <a:srgbClr val="011627"/>
                </a:solidFill>
                <a:ea typeface="Roboto Th" pitchFamily="2" charset="0"/>
              </a:rPr>
              <a:t>钱泽敏</a:t>
            </a:r>
            <a:endParaRPr lang="en-US" b="1" spc="-39" dirty="0">
              <a:solidFill>
                <a:srgbClr val="011627"/>
              </a:solidFill>
              <a:ea typeface="Roboto Th" pitchFamily="2" charset="0"/>
            </a:endParaRPr>
          </a:p>
        </p:txBody>
      </p:sp>
      <p:sp>
        <p:nvSpPr>
          <p:cNvPr id="45" name="Rectangle 53"/>
          <p:cNvSpPr/>
          <p:nvPr/>
        </p:nvSpPr>
        <p:spPr bwMode="auto">
          <a:xfrm>
            <a:off x="6280765" y="3490328"/>
            <a:ext cx="142469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900" dirty="0">
                <a:solidFill>
                  <a:srgbClr val="011627">
                    <a:alpha val="70000"/>
                  </a:srgbClr>
                </a:solidFill>
              </a:rPr>
              <a:t>界面设计</a:t>
            </a:r>
            <a:endParaRPr lang="id-ID" sz="900" dirty="0">
              <a:solidFill>
                <a:srgbClr val="011627">
                  <a:alpha val="70000"/>
                </a:srgbClr>
              </a:solidFill>
            </a:endParaRPr>
          </a:p>
        </p:txBody>
      </p:sp>
      <p:sp>
        <p:nvSpPr>
          <p:cNvPr id="47" name="Rectangle 53"/>
          <p:cNvSpPr/>
          <p:nvPr/>
        </p:nvSpPr>
        <p:spPr bwMode="auto">
          <a:xfrm>
            <a:off x="9860682" y="3487961"/>
            <a:ext cx="142469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900" dirty="0">
                <a:solidFill>
                  <a:srgbClr val="011627">
                    <a:alpha val="70000"/>
                  </a:srgbClr>
                </a:solidFill>
              </a:rPr>
              <a:t>界面设计</a:t>
            </a:r>
            <a:endParaRPr lang="id-ID" sz="900" dirty="0">
              <a:solidFill>
                <a:srgbClr val="011627">
                  <a:alpha val="70000"/>
                </a:srgbClr>
              </a:solidFill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331" y="2827406"/>
            <a:ext cx="1281891" cy="1281891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4109" y="2827406"/>
            <a:ext cx="1281891" cy="1281891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6645" y="2863673"/>
            <a:ext cx="1281891" cy="1281891"/>
          </a:xfrm>
          <a:prstGeom prst="rect">
            <a:avLst/>
          </a:prstGeom>
        </p:spPr>
      </p:pic>
      <p:sp>
        <p:nvSpPr>
          <p:cNvPr id="63" name="Rectangle 53"/>
          <p:cNvSpPr/>
          <p:nvPr/>
        </p:nvSpPr>
        <p:spPr bwMode="auto">
          <a:xfrm>
            <a:off x="9860682" y="1645421"/>
            <a:ext cx="142469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900" dirty="0">
                <a:solidFill>
                  <a:srgbClr val="011627">
                    <a:alpha val="70000"/>
                  </a:srgbClr>
                </a:solidFill>
              </a:rPr>
              <a:t>制作代码</a:t>
            </a:r>
            <a:endParaRPr lang="id-ID" sz="900" dirty="0">
              <a:solidFill>
                <a:srgbClr val="011627">
                  <a:alpha val="70000"/>
                </a:srgbClr>
              </a:solidFill>
            </a:endParaRPr>
          </a:p>
        </p:txBody>
      </p:sp>
      <p:sp>
        <p:nvSpPr>
          <p:cNvPr id="65" name="TextBox 25"/>
          <p:cNvSpPr txBox="1"/>
          <p:nvPr/>
        </p:nvSpPr>
        <p:spPr>
          <a:xfrm>
            <a:off x="2663344" y="4812944"/>
            <a:ext cx="143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8125"/>
            <a:r>
              <a:rPr lang="zh-CN" altLang="en-US" b="1" spc="-39" dirty="0">
                <a:solidFill>
                  <a:srgbClr val="011627"/>
                </a:solidFill>
                <a:ea typeface="Roboto Th" pitchFamily="2" charset="0"/>
              </a:rPr>
              <a:t>王太琴</a:t>
            </a:r>
            <a:endParaRPr lang="en-US" b="1" spc="-39" dirty="0">
              <a:solidFill>
                <a:srgbClr val="011627"/>
              </a:solidFill>
              <a:ea typeface="Roboto Th" pitchFamily="2" charset="0"/>
            </a:endParaRPr>
          </a:p>
        </p:txBody>
      </p:sp>
      <p:sp>
        <p:nvSpPr>
          <p:cNvPr id="66" name="Rectangle 53"/>
          <p:cNvSpPr/>
          <p:nvPr/>
        </p:nvSpPr>
        <p:spPr bwMode="auto">
          <a:xfrm>
            <a:off x="2704368" y="5114989"/>
            <a:ext cx="142469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spcAft>
                <a:spcPts val="600"/>
              </a:spcAft>
              <a:defRPr/>
            </a:pPr>
            <a:endParaRPr lang="en-US" altLang="zh-CN" sz="1200" b="1" dirty="0">
              <a:solidFill>
                <a:srgbClr val="011627">
                  <a:alpha val="70000"/>
                </a:srgbClr>
              </a:solidFill>
              <a:ea typeface="Roboto" pitchFamily="2" charset="0"/>
              <a:cs typeface="Open Sans" charset="0"/>
            </a:endParaRPr>
          </a:p>
          <a:p>
            <a:pPr hangingPunct="0">
              <a:spcAft>
                <a:spcPts val="600"/>
              </a:spcAft>
              <a:defRPr/>
            </a:pPr>
            <a:r>
              <a:rPr lang="zh-CN" altLang="en-US" sz="900" dirty="0">
                <a:solidFill>
                  <a:srgbClr val="011627">
                    <a:alpha val="70000"/>
                  </a:srgbClr>
                </a:solidFill>
              </a:rPr>
              <a:t>文档通用部分的撰写加文档整合</a:t>
            </a:r>
            <a:endParaRPr lang="id-ID" sz="900" dirty="0">
              <a:solidFill>
                <a:srgbClr val="011627">
                  <a:alpha val="70000"/>
                </a:srgbClr>
              </a:solidFill>
            </a:endParaRPr>
          </a:p>
        </p:txBody>
      </p:sp>
      <p:sp>
        <p:nvSpPr>
          <p:cNvPr id="67" name="TextBox 25"/>
          <p:cNvSpPr txBox="1"/>
          <p:nvPr/>
        </p:nvSpPr>
        <p:spPr>
          <a:xfrm>
            <a:off x="6246376" y="4791947"/>
            <a:ext cx="140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8125"/>
            <a:r>
              <a:rPr lang="zh-CN" altLang="en-US" b="1" spc="-39" dirty="0">
                <a:solidFill>
                  <a:srgbClr val="011627"/>
                </a:solidFill>
                <a:ea typeface="Roboto Th" pitchFamily="2" charset="0"/>
              </a:rPr>
              <a:t>李丽</a:t>
            </a:r>
            <a:endParaRPr lang="en-US" b="1" spc="-39" dirty="0">
              <a:solidFill>
                <a:srgbClr val="011627"/>
              </a:solidFill>
              <a:ea typeface="Roboto Th" pitchFamily="2" charset="0"/>
            </a:endParaRPr>
          </a:p>
        </p:txBody>
      </p:sp>
      <p:sp>
        <p:nvSpPr>
          <p:cNvPr id="69" name="Rectangle 53"/>
          <p:cNvSpPr/>
          <p:nvPr/>
        </p:nvSpPr>
        <p:spPr bwMode="auto">
          <a:xfrm>
            <a:off x="6280765" y="5345963"/>
            <a:ext cx="1424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900" dirty="0">
                <a:solidFill>
                  <a:srgbClr val="011627">
                    <a:alpha val="70000"/>
                  </a:srgbClr>
                </a:solidFill>
              </a:rPr>
              <a:t>Data</a:t>
            </a:r>
            <a:r>
              <a:rPr lang="zh-CN" altLang="en-US" sz="900" dirty="0">
                <a:solidFill>
                  <a:srgbClr val="011627">
                    <a:alpha val="70000"/>
                  </a:srgbClr>
                </a:solidFill>
              </a:rPr>
              <a:t>的书写和</a:t>
            </a:r>
            <a:r>
              <a:rPr lang="en-US" altLang="zh-CN" sz="900" dirty="0">
                <a:solidFill>
                  <a:srgbClr val="011627">
                    <a:alpha val="70000"/>
                  </a:srgbClr>
                </a:solidFill>
              </a:rPr>
              <a:t>PPT</a:t>
            </a:r>
            <a:r>
              <a:rPr lang="zh-CN" altLang="en-US" sz="900" dirty="0">
                <a:solidFill>
                  <a:srgbClr val="011627">
                    <a:alpha val="70000"/>
                  </a:srgbClr>
                </a:solidFill>
              </a:rPr>
              <a:t>的制作</a:t>
            </a:r>
            <a:endParaRPr lang="id-ID" sz="900" dirty="0">
              <a:solidFill>
                <a:srgbClr val="011627">
                  <a:alpha val="70000"/>
                </a:srgbClr>
              </a:solidFill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331" y="4683041"/>
            <a:ext cx="1281891" cy="1281891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4109" y="4683041"/>
            <a:ext cx="1281891" cy="1281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/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/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/>
          <p:cNvSpPr txBox="1"/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sz="16600" b="1" dirty="0">
              <a:gradFill>
                <a:gsLst>
                  <a:gs pos="0">
                    <a:srgbClr val="EA8D8D"/>
                  </a:gs>
                  <a:gs pos="99000">
                    <a:srgbClr val="A890FE">
                      <a:alpha val="3200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3016661" y="3218068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概念设计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17"/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/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/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1"/>
          <p:cNvGrpSpPr/>
          <p:nvPr/>
        </p:nvGrpSpPr>
        <p:grpSpPr>
          <a:xfrm>
            <a:off x="-2401353" y="-2935447"/>
            <a:ext cx="4900294" cy="5540850"/>
            <a:chOff x="6903721" y="826212"/>
            <a:chExt cx="4900294" cy="5540850"/>
          </a:xfrm>
        </p:grpSpPr>
        <p:sp>
          <p:nvSpPr>
            <p:cNvPr id="25" name="Elipse 17"/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Elipse 17"/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0" name="Rounded Rectangle 5"/>
          <p:cNvSpPr/>
          <p:nvPr/>
        </p:nvSpPr>
        <p:spPr>
          <a:xfrm>
            <a:off x="5616455" y="319080"/>
            <a:ext cx="1874682" cy="5845047"/>
          </a:xfrm>
          <a:prstGeom prst="roundRect">
            <a:avLst>
              <a:gd name="adj" fmla="val 2199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05"/>
            <a:endParaRPr lang="en-US" sz="1855">
              <a:solidFill>
                <a:srgbClr val="00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24222" y="4099100"/>
            <a:ext cx="3657225" cy="59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8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在概念设计中，将整个小程序的基本布局用灰色方块和图标表示出来，并且标明了合适的尺寸和相应的图片。</a:t>
            </a:r>
            <a:endParaRPr lang="es-ES" sz="11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924222" y="2421345"/>
            <a:ext cx="3946358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60"/>
              </a:lnSpc>
            </a:pPr>
            <a:r>
              <a:rPr lang="zh-CN" altLang="en-US" sz="4800" b="1" dirty="0">
                <a:cs typeface="Arial" panose="020B0604020202020204" pitchFamily="34" charset="0"/>
              </a:rPr>
              <a:t>概念设计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24221" y="3346440"/>
            <a:ext cx="365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对小程序的页面布局和尺寸做了详细规划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Elipse 17"/>
          <p:cNvSpPr/>
          <p:nvPr/>
        </p:nvSpPr>
        <p:spPr>
          <a:xfrm rot="14478672">
            <a:off x="832413" y="6173232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7"/>
          <p:cNvSpPr/>
          <p:nvPr/>
        </p:nvSpPr>
        <p:spPr>
          <a:xfrm rot="18879614">
            <a:off x="2219216" y="5346203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6454" y="331955"/>
            <a:ext cx="1874682" cy="58755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925" y="693873"/>
            <a:ext cx="2827265" cy="5845047"/>
          </a:xfrm>
          <a:prstGeom prst="rect">
            <a:avLst/>
          </a:prstGeom>
        </p:spPr>
      </p:pic>
      <p:sp>
        <p:nvSpPr>
          <p:cNvPr id="21" name="Rounded Rectangle 5"/>
          <p:cNvSpPr/>
          <p:nvPr/>
        </p:nvSpPr>
        <p:spPr>
          <a:xfrm>
            <a:off x="7367311" y="693872"/>
            <a:ext cx="2726767" cy="5845047"/>
          </a:xfrm>
          <a:prstGeom prst="roundRect">
            <a:avLst>
              <a:gd name="adj" fmla="val 2199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05"/>
            <a:endParaRPr lang="en-US" sz="1855">
              <a:solidFill>
                <a:srgbClr val="0000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614" y="1980677"/>
            <a:ext cx="2512791" cy="4472768"/>
          </a:xfrm>
          <a:prstGeom prst="rect">
            <a:avLst/>
          </a:prstGeom>
        </p:spPr>
      </p:pic>
      <p:sp>
        <p:nvSpPr>
          <p:cNvPr id="22" name="Rounded Rectangle 5"/>
          <p:cNvSpPr/>
          <p:nvPr/>
        </p:nvSpPr>
        <p:spPr>
          <a:xfrm>
            <a:off x="9564614" y="1980676"/>
            <a:ext cx="2512791" cy="4558243"/>
          </a:xfrm>
          <a:prstGeom prst="roundRect">
            <a:avLst>
              <a:gd name="adj" fmla="val 2199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05"/>
            <a:endParaRPr lang="en-US" sz="1855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/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/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-1" fmla="*/ 8389 w 4118377"/>
                <a:gd name="connsiteY0-2" fmla="*/ 2536257 h 4591251"/>
                <a:gd name="connsiteX1-3" fmla="*/ 2737151 w 4118377"/>
                <a:gd name="connsiteY1-4" fmla="*/ 0 h 4591251"/>
                <a:gd name="connsiteX2-5" fmla="*/ 4118377 w 4118377"/>
                <a:gd name="connsiteY2-6" fmla="*/ 2536257 h 4591251"/>
                <a:gd name="connsiteX3-7" fmla="*/ 2063383 w 4118377"/>
                <a:gd name="connsiteY3-8" fmla="*/ 4591251 h 4591251"/>
                <a:gd name="connsiteX4-9" fmla="*/ 8389 w 4118377"/>
                <a:gd name="connsiteY4-10" fmla="*/ 2536257 h 4591251"/>
                <a:gd name="connsiteX0-11" fmla="*/ 3220 w 4142130"/>
                <a:gd name="connsiteY0-12" fmla="*/ 2536257 h 4860759"/>
                <a:gd name="connsiteX1-13" fmla="*/ 2731982 w 4142130"/>
                <a:gd name="connsiteY1-14" fmla="*/ 0 h 4860759"/>
                <a:gd name="connsiteX2-15" fmla="*/ 4113208 w 4142130"/>
                <a:gd name="connsiteY2-16" fmla="*/ 2536257 h 4860759"/>
                <a:gd name="connsiteX3-17" fmla="*/ 3251747 w 4142130"/>
                <a:gd name="connsiteY3-18" fmla="*/ 4860759 h 4860759"/>
                <a:gd name="connsiteX4-19" fmla="*/ 3220 w 4142130"/>
                <a:gd name="connsiteY4-20" fmla="*/ 2536257 h 4860759"/>
                <a:gd name="connsiteX0-21" fmla="*/ 274681 w 4413591"/>
                <a:gd name="connsiteY0-22" fmla="*/ 2536257 h 4860759"/>
                <a:gd name="connsiteX1-23" fmla="*/ 3003443 w 4413591"/>
                <a:gd name="connsiteY1-24" fmla="*/ 0 h 4860759"/>
                <a:gd name="connsiteX2-25" fmla="*/ 4384669 w 4413591"/>
                <a:gd name="connsiteY2-26" fmla="*/ 2536257 h 4860759"/>
                <a:gd name="connsiteX3-27" fmla="*/ 3523208 w 4413591"/>
                <a:gd name="connsiteY3-28" fmla="*/ 4860759 h 4860759"/>
                <a:gd name="connsiteX4-29" fmla="*/ 274681 w 4413591"/>
                <a:gd name="connsiteY4-30" fmla="*/ 2536257 h 48607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/>
          <p:cNvSpPr txBox="1"/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16600" b="1" dirty="0">
              <a:gradFill>
                <a:gsLst>
                  <a:gs pos="0">
                    <a:srgbClr val="EA8D8D"/>
                  </a:gs>
                  <a:gs pos="99000">
                    <a:srgbClr val="A890FE">
                      <a:alpha val="3200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3016661" y="3218068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成果展示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17"/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/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-1" fmla="*/ 8389 w 4118377"/>
              <a:gd name="connsiteY0-2" fmla="*/ 2536257 h 4591251"/>
              <a:gd name="connsiteX1-3" fmla="*/ 2737151 w 4118377"/>
              <a:gd name="connsiteY1-4" fmla="*/ 0 h 4591251"/>
              <a:gd name="connsiteX2-5" fmla="*/ 4118377 w 4118377"/>
              <a:gd name="connsiteY2-6" fmla="*/ 2536257 h 4591251"/>
              <a:gd name="connsiteX3-7" fmla="*/ 2063383 w 4118377"/>
              <a:gd name="connsiteY3-8" fmla="*/ 4591251 h 4591251"/>
              <a:gd name="connsiteX4-9" fmla="*/ 8389 w 4118377"/>
              <a:gd name="connsiteY4-10" fmla="*/ 2536257 h 4591251"/>
              <a:gd name="connsiteX0-11" fmla="*/ 3220 w 4142130"/>
              <a:gd name="connsiteY0-12" fmla="*/ 2536257 h 4860759"/>
              <a:gd name="connsiteX1-13" fmla="*/ 2731982 w 4142130"/>
              <a:gd name="connsiteY1-14" fmla="*/ 0 h 4860759"/>
              <a:gd name="connsiteX2-15" fmla="*/ 4113208 w 4142130"/>
              <a:gd name="connsiteY2-16" fmla="*/ 2536257 h 4860759"/>
              <a:gd name="connsiteX3-17" fmla="*/ 3251747 w 4142130"/>
              <a:gd name="connsiteY3-18" fmla="*/ 4860759 h 4860759"/>
              <a:gd name="connsiteX4-19" fmla="*/ 3220 w 4142130"/>
              <a:gd name="connsiteY4-20" fmla="*/ 2536257 h 4860759"/>
              <a:gd name="connsiteX0-21" fmla="*/ 274681 w 4413591"/>
              <a:gd name="connsiteY0-22" fmla="*/ 2536257 h 4860759"/>
              <a:gd name="connsiteX1-23" fmla="*/ 3003443 w 4413591"/>
              <a:gd name="connsiteY1-24" fmla="*/ 0 h 4860759"/>
              <a:gd name="connsiteX2-25" fmla="*/ 4384669 w 4413591"/>
              <a:gd name="connsiteY2-26" fmla="*/ 2536257 h 4860759"/>
              <a:gd name="connsiteX3-27" fmla="*/ 3523208 w 4413591"/>
              <a:gd name="connsiteY3-28" fmla="*/ 4860759 h 4860759"/>
              <a:gd name="connsiteX4-29" fmla="*/ 274681 w 4413591"/>
              <a:gd name="connsiteY4-30" fmla="*/ 2536257 h 4860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/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1057</Words>
  <Application>WPS 演示</Application>
  <PresentationFormat>宽屏</PresentationFormat>
  <Paragraphs>176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5" baseType="lpstr">
      <vt:lpstr>Arial</vt:lpstr>
      <vt:lpstr>宋体</vt:lpstr>
      <vt:lpstr>Wingdings</vt:lpstr>
      <vt:lpstr>Source Sans Pro</vt:lpstr>
      <vt:lpstr>Open Sans</vt:lpstr>
      <vt:lpstr>Segoe Print</vt:lpstr>
      <vt:lpstr>Roboto Th</vt:lpstr>
      <vt:lpstr>Roboto</vt:lpstr>
      <vt:lpstr>Open Sans Light</vt:lpstr>
      <vt:lpstr>Roboto Light</vt:lpstr>
      <vt:lpstr>-apple-system</vt:lpstr>
      <vt:lpstr>黑体</vt:lpstr>
      <vt:lpstr>微软雅黑</vt:lpstr>
      <vt:lpstr>Arial Unicode MS</vt:lpstr>
      <vt:lpstr>Calibri</vt:lpstr>
      <vt:lpstr>等线</vt:lpstr>
      <vt:lpstr>Yu Gothic UI Light</vt:lpstr>
      <vt:lpstr>Wide Latin</vt:lpstr>
      <vt:lpstr>-apple-system</vt:lpstr>
      <vt:lpstr>Tema de Office</vt:lpstr>
      <vt:lpstr>Diseño personalizado</vt:lpstr>
      <vt:lpstr>PowerPoint 演示文稿</vt:lpstr>
      <vt:lpstr>项目概览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weirdo.</cp:lastModifiedBy>
  <cp:revision>251</cp:revision>
  <dcterms:created xsi:type="dcterms:W3CDTF">2019-06-04T18:27:00Z</dcterms:created>
  <dcterms:modified xsi:type="dcterms:W3CDTF">2021-12-28T14:42:43Z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DE624B70FDE2414CA12DD5CE8238797F</vt:lpwstr>
  </property>
  <property fmtid="{D5CDD505-2E9C-101B-9397-08002B2CF9AE}" pid="3" name="KSOProductBuildVer">
    <vt:lpwstr>2052-11.1.0.11194</vt:lpwstr>
  </property>
</Properties>
</file>